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449" r:id="rId5"/>
    <p:sldId id="466" r:id="rId6"/>
    <p:sldId id="467" r:id="rId7"/>
    <p:sldId id="468" r:id="rId8"/>
    <p:sldId id="469" r:id="rId9"/>
    <p:sldId id="470" r:id="rId10"/>
    <p:sldId id="471" r:id="rId11"/>
    <p:sldId id="422" r:id="rId12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F85FF"/>
    <a:srgbClr val="FFFD78"/>
    <a:srgbClr val="941651"/>
    <a:srgbClr val="8EFA00"/>
    <a:srgbClr val="FF7E79"/>
    <a:srgbClr val="76D6FF"/>
    <a:srgbClr val="D883FF"/>
    <a:srgbClr val="FF93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79" autoAdjust="0"/>
    <p:restoredTop sz="96405" autoAdjust="0"/>
  </p:normalViewPr>
  <p:slideViewPr>
    <p:cSldViewPr showGuides="1">
      <p:cViewPr varScale="1">
        <p:scale>
          <a:sx n="135" d="100"/>
          <a:sy n="135" d="100"/>
        </p:scale>
        <p:origin x="17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2/3/23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07:45:59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5433 125 24575,'-53'-13'0,"-32"-3"0,16 5 0,-6 1 0,-16-1 0,-3 0 0,0 1 0,2 1 0,12 2 0,6 0 0,18 3 0,4 1 0,-35-1 0,-6 1 0,-7 0 0,46 1 0,0 2 0,-46 0 0,7 3 0,-6 3 0,7 0 0,1-2 0,6 0 0,17-1 0,-2-1 0,-13 0 0,33 0 0,-4 0 0,-7 0 0,-2 1 0,3 1 0,2 0 0,-36 4 0,14 2 0,10 0 0,-11 4 0,-10 3 0,12 0 0,4 0 0,13 0 0,5-1 0,-3 0 0,8-1 0,6-3 0,9 0 0,4 0 0,-7 6 0,-15 6 0,-15 7 0,1 0 0,7-1 0,8-1 0,10-3 0,-5 7 0,-10 6 0,-7 8 0,-7 5 0,2 0 0,11-6 0,13-9 0,8-6 0,4-4 0,-5 4 0,-5 6 0,1 3 0,-1 8 0,-7 9 0,-11 12 0,29-32 0,0 0 0,0-1 0,0 1 0,-31 38 0,8-4 0,5 0 0,11-4 0,12-9 0,4 0 0,2-1 0,-5 2 0,-5 5 0,-3 1 0,-3 3 0,-1 1 0,3-3 0,5-5 0,6-2 0,4-1 0,2 1 0,1 1 0,1 0 0,2 4 0,1 2 0,2 5 0,1 2 0,2-4 0,0 3 0,-1-1 0,1-1 0,0-5 0,2-7 0,3-8 0,2-6 0,1-2 0,3 1 0,3 4 0,2 6 0,4 6 0,-1-2 0,-1-6 0,-1-3 0,-3-7 0,-2 1 0,1 4 0,-1 3 0,1 3 0,0 2 0,2-4 0,-1-2 0,0-5 0,2-1 0,0-2 0,3 3 0,2 3 0,3-2 0,3 4 0,0-4 0,-2-8 0,-4-7 0,-4-8 0,-2-2 0,1-1 0,-1 0 0,2 1 0,-1-1 0,0-1 0,0 2 0,1 0 0,0 1 0,1 3 0,-2-2 0,0-1 0,-1 1 0,-1-1 0,0 0 0,1-2 0,-1-5 0,-2-3 0,1-1 0,-1 3 0,1 1 0,0 2 0,1-2 0,0 0 0,0 0 0,-1-4 0,0 0 0,-1-4 0,0 5 0,0 1 0,3 6 0,1 4 0,0 2 0,3 5 0,-3 5 0,1 9 0,-3 6 0,0 1 0,-1-6 0,0-11 0,0-13 0,-1-1 0,0-2 0,1 5 0,1 1 0,-1-1 0,1-3 0,0-2 0,1-4 0,-1 1 0,2 0 0,1 3 0,0 6 0,0 6 0,-1 6 0,2 10 0,1 12 0,5 17 0,1 9 0,4 2 0,2-6 0,-2-12 0,0-10 0,-4-13 0,-2-11 0,3-2 0,5 3 0,1 4 0,-1 4 0,-4-2 0,-1-1 0,5 7 0,5 4 0,9 12 0,5 7 0,1 2 0,5 7 0,0-5 0,8 0 0,7 3 0,1-7 0,4-3 0,0-9 0,-2-12 0,5-1 0,6-1 0,5 0 0,9-1 0,-40-21 0,0-1 0,4 1 0,0 0 0,0-1 0,1 0 0,2 2 0,0 1 0,0-1 0,0-1 0,-1 0 0,2-1 0,4 2 0,2 0 0,10 2 0,3-1 0,11 4 0,3-1 0,-24-7 0,2 0 0,1-1-241,7 1 0,1-1 1,1-1 240,0 0 0,-1-2 0,2 1 0,2-1 0,1-1 0,-1 0 0,1-1 0,-1-1 0,-1 1 0,-3-2 0,-1 0 0,0-1 0,3-1 0,1-1 0,0-1 0,0 0 0,0-1 0,0 0 0,1 0 0,1 0 0,0-1 0,0 1 0,1-1 0,-3 0 0,-8-1 0,-3 0 0,-3-1 0,15 1 0,-7-3 0,-20 0 0,-6-2 0,9-4 0,-8 1 0,19-2 0,27-2 0,-26 4 0,5 1 0,11-2 0,1 0 361,-3 1 0,-2-1-361,-10 1 0,-5-1 0,26-4 0,-24 1 0,-2 0 0,4-3 0,2-1 0,1-4 0,-5-4 0,-3-6 0,-6-6 0,-9-4 0,-11 1 0,-12 5 0,0-2 0,3-3 0,8-6 0,6-10 0,2-9 0,1-10 0,-5 3 0,-1 2 0,-5 5 0,-7 5 0,-4-5 0,-4 4 0,1 0 0,2-7 0,-1 2 0,-3-6 0,-1-4 0,-4 2 0,3-5 0,2 3 0,0 5 0,1 1 0,-4 4 0,-4 0 0,-3-3 0,-2 0 0,1 5 0,2 8 0,1 6 0,-1 0 0,-1-1 0,-1-7 0,0 0 0,1 0 0,1 1 0,0 4 0,0 1 0,0 0 0,-1-2 0,-3-3 0,0 2 0,-3 3 0,0 2 0,-1 2 0,-1 2 0,0 2 0,0 5 0,1 1 0,-1 0 0,0 2 0,0 0 0,1 0 0,-2 3 0,2 3 0,-1 1 0,-1-1 0,-1-16 0,-1 6 0,0-9 0,0 9 0,1-2 0,1-2 0,0 1 0,0-1 0,-1-1 0,0-11 0,0-13 0,0-4 0,1-3 0,1 4 0,-1 10 0,0 6 0,-2 1 0,0-2 0,0-10 0,-2-11 0,-1-4 0,-2-3 0,0 7 0,-2 7 0,1 8 0,-1 2 0,-2-10 0,0-5 0,0-2 0,0 1 0,0 5 0,0-3 0,-1-2 0,1 1 0,3-3 0,1 2 0,-1-2 0,-3 0 0,-2 7 0,-1 4 0,2 7 0,0 5 0,-4-4 0,-9-8 0,-8-6 0,-2-3 0,4 6 0,4 5 0,3 4 0,-2 3 0,0 2 0,-5-2 0,-6-3 0,-2-1 0,6 10 0,8 13 0,10 11 0,-5 1 0,-7-7 0,-10-8 0,-3-4 0,2 2 0,6 4 0,5 3 0,-2 0 0,-7-5 0,-7-2 0,-9-4 0,-2 3 0,3 2 0,2 4 0,6 4 0,2 2 0,4 3 0,8 7 0,9 4 0,3 3 0,-3-4 0,-6-4 0,-7-5 0,-5-2 0,-2-1 0,2 1 0,8 8 0,9 6 0,0 2 0,-11-3 0,-4 0 0,4 1 0,11 5 0,11 6 0,-4-3 0,-9-3 0,-12-4 0,-13-3 0,1 3 0,6 2 0,12 5 0,10 3 0,-3-1 0,-3-1 0,-5-1 0,-5-2 0,3 1 0,4 0 0,9 2 0,5 2 0,-2 0 0,-6-1 0,-3-2 0,1 0 0,3 0 0,3 1 0,2 0 0,-6-3 0,-12-6 0,-13-5 0,-1 0 0,14 7 0,14 3 0,-3-8 0,-7-6 0,-3-2 0,2 3 0,13 10 0,6 5 0,3 3 0,3 2 0,1 0 0,0 0 0,1 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07:52:52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7109 3815 24575,'-48'56'0,"-6"7"0,-3 7 0,22-28 0,-2 1 0,-10 6 0,-4 2 0,-10 5 0,-5 1 0,15-17 0,-3 0 0,-1 0-601,-8 2 0,-1 1 0,-3-1 601,-9 6 0,-3 0 0,6-5-23,-1 0 1,1-1 22,8-5 0,-4 2 0,5-4 0,-2 0 0,2-1 0,-18 9 0,-2 0 0,-4 1 0,1-1 0,11-8 0,1-1 0,-1 0 0,1-1 0,0-1 0,0-2 0,3-3 0,1 0 0,2-2 0,2-2 0,8-2 0,2-2 899,3-2 0,2 0-899,2-1 0,0 1 25,1-1 0,0 1-25,-1 1 0,1 1 0,-1-1 0,0 0 0,2-3 0,-2-1 0,-2-1 0,0-2 0,1-3 0,0-1 0,-41 3 0,8-3 0,13-2 0,0-1 0,-3-3 0,-5-1 0,2-3 0,-9-3 0,37 1 0,-3-1 0,-8-1 0,-5-1 0,-19-3 0,-5-2 0,-8-2 0,-1-1 0,3 1 0,3 0 0,13 1 0,5 0 0,23 4 0,4 1 0,-20-7 0,7-5 0,-12-8 0,-17-9 0,38 15 0,0-1 0,-1 1 0,2-2 0,-38-21 0,19 2 0,16 2 0,4-4 0,-3-2 0,-20-14 0,32 29 0,-1-1 0,1 2 0,1 0 0,-31-28 0,23 15 0,10 5 0,-1-8 0,-2-9 0,-7-12 0,-4-9 0,6 0 0,8 0 0,7-5 0,5-4 0,10 32 0,0 1 0,-4-14 0,3 11 0,-2-2 0,3 12 0,-1-1 0,-2-11 0,-1-3 0,-1-1 0,2 0 0,4 10 0,2 2 0,-7-45 0,4 0 0,1 3 0,-2 0 0,5 43 0,-1-1 0,-1 1 0,-1 0 0,-11-45 0,4 5 0,8 12 0,6 6 0,-1-6 0,-1 1 0,0-6 0,2-4 0,3 0 0,4-6 0,3-1 0,6-2 0,-2 45 0,1 0 0,1-1 0,0 0 0,1 0 0,1 0 0,1 1 0,0 0 0,13-42 0,2 5 0,2 6 0,0 8 0,-1 2 0,2 6 0,3 2 0,2 5 0,2 7 0,5-2 0,6-1 0,4-3 0,4-3 0,-5 6 0,-9 10 0,-5 8 0,-4 8 0,3 4 0,8 1 0,7 2 0,8 1 0,17-4 0,13-1 0,-36 11 0,2 1 0,7-1 0,3 0 0,5 0 0,2 1 0,5 1 0,0 0 0,-2 2 0,-1 1 0,-10 1 0,-1 0 0,-7 0 0,-1-1 0,-5 0 0,-1 0 0,4-1 0,1 0 0,8 1 0,3 0 0,3 2 0,0 1 0,3 2 0,0 0 0,-5 2 0,-4 1 0,35 0 0,-18 1 0,-14-1 0,-2-2 0,21 0 0,-33 3 0,4 0 0,6 1 0,4 1 0,12 1 0,3 1 0,2 1 0,-1 1 0,0 1 0,-2 1 0,-1 0 0,-3 2 0,-10 0 0,-4 1 0,-7-2 0,-4 1 0,33 6 0,-21-3 0,-12-2 0,-14-1 0,-9-1 0,6 3 0,21 10 0,22 7 0,6 4 0,-14-6 0,-26-9 0,-10-2 0,9 8 0,19 14 0,10 9 0,-6-1 0,-17-5 0,-18-8 0,-9-3 0,1 0 0,4 2 0,11 7 0,4 4 0,-3 0 0,-6 3 0,-6 6 0,3 14 0,6 16 0,2 9 0,5 0 0,-3-11 0,-8-24 0,-11-22 0,-12-21 0,-6-8 0,2 3 0,2 6 0,4 9 0,1 6 0,-2 1 0,-3-12 0,-3-5 0,-2-10 0,0 0 0,1 4 0,-1 4 0,1 3 0,0 0 0,-1-1 0,0-3 0,-1-5 0,-3-5 0,-7-12 0,-7-9 0,-12-9 0,-13-7 0,-9-3 0,2 4 0,10 8 0,16 10 0,14 10 0,5 3 0,1 0 0,-4 0 0,-1-2 0,2 1 0,0-2 0,3 0 0,-3-3 0,0 0 0,0 1 0,3 2 0,1 4 0,2 1 0,0 6 0,2 4 0,1 3 0,3 4 0,1-2 0,-1-1 0,1-2 0,0-1 0,0 1 0,1 1 0,2 0 0,-1 1 0,0 0 0,-2 0 0,-1 0 0,0-1 0,2 2 0,8 4 0,3 1 0,-1-2 0,-5-5 0,-6-4 0,-4-1 0,1-1 0,-1 1 0,1-1 0,-1 0 0,0-1 0,1 1 0,2 0 0,1 1 0,2 1 0,2 0 0,7 4 0,9 5 0,1 2 0,-4-3 0,-9-5 0,-9-4 0,-1-2 0,-2 0 0,-1-1 0,0 1 0,1-1 0,1 2 0,1 1 0,1-1 0,-1 0 0,-1-1 0,-1 0 0,0 1 0,-1 0 0,1-1 0,-1 0 0,1 0 0,2 1 0,0 0 0,0-1 0,0 0 0,-1-1 0,-1 1 0,1-1 0,-1 0 0,1-1 0,2 0 0,-3 0 0,4 0 0,-2-1 0,9-4 0,7-4 0,6-4 0,2-4 0,-7 3 0,-4 1 0,-4 1 0,0 0 0,6-5 0,0-1 0,-1 1 0,-3 0 0,-4 3 0,0 0 0,1 1 0,-1 1 0,-2 2 0,-2 1 0,-1 1 0,0-2 0,0 0 0,1-1 0,-1 0 0,-2 2 0,-1 1 0,-1 2 0,-1 1 0,0 2 0,0 0 0,0 0 0,0-1 0,2 0 0,0-3 0,1 1 0,-1 0 0,0 2 0,-1 0 0,0 1 0,0 2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2/3/23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2/3/23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2/3/23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29 – Clean Code – Design Patterns –Builder and Visitor Patterns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51823-2CCD-933C-747E-2879AA54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Builder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4273F-E93B-7C1E-631C-3D9E3747A0F7}"/>
              </a:ext>
            </a:extLst>
          </p:cNvPr>
          <p:cNvSpPr txBox="1"/>
          <p:nvPr/>
        </p:nvSpPr>
        <p:spPr>
          <a:xfrm>
            <a:off x="767408" y="1484784"/>
            <a:ext cx="9217024" cy="535531"/>
          </a:xfrm>
          <a:prstGeom prst="rect">
            <a:avLst/>
          </a:prstGeom>
          <a:solidFill>
            <a:srgbClr val="FF85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</a:rPr>
              <a:t>The builder pattern separates the construction of a complex object from its representation so that the same construction process can create different representations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5509DF-8458-3805-92C5-0EFDB38B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133499"/>
            <a:ext cx="9525000" cy="3263900"/>
          </a:xfrm>
          <a:prstGeom prst="rect">
            <a:avLst/>
          </a:prstGeom>
          <a:noFill/>
          <a:ln>
            <a:solidFill>
              <a:srgbClr val="FF2F9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177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FDB2-D46F-0EDB-246E-20F9695C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builder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70238-2A5B-AD89-024B-3085F9AE4CD5}"/>
              </a:ext>
            </a:extLst>
          </p:cNvPr>
          <p:cNvSpPr txBox="1"/>
          <p:nvPr/>
        </p:nvSpPr>
        <p:spPr>
          <a:xfrm>
            <a:off x="839416" y="1361942"/>
            <a:ext cx="3526149" cy="5355312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class </a:t>
            </a:r>
            <a:r>
              <a:rPr lang="en-GB" sz="9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 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</a:t>
            </a:r>
            <a:r>
              <a:rPr lang="en-GB" sz="9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9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int </a:t>
            </a:r>
            <a:r>
              <a:rPr lang="en-GB" sz="9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</a:t>
            </a:r>
            <a:r>
              <a:rPr lang="en-GB" sz="900" dirty="0">
                <a:solidFill>
                  <a:srgbClr val="94AE57"/>
                </a:solidFill>
                <a:effectLst/>
                <a:latin typeface="Menlo" panose="020B0609030804020204" pitchFamily="49" charset="0"/>
              </a:rPr>
              <a:t>Food </a:t>
            </a:r>
            <a:r>
              <a:rPr lang="en-GB" sz="9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food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i="1" dirty="0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// private constructor</a:t>
            </a:r>
            <a:br>
              <a:rPr lang="en-GB" sz="900" i="1" dirty="0">
                <a:solidFill>
                  <a:srgbClr val="969896"/>
                </a:solidFill>
                <a:effectLst/>
                <a:latin typeface="Menlo" panose="020B0609030804020204" pitchFamily="49" charset="0"/>
              </a:rPr>
            </a:br>
            <a:r>
              <a:rPr lang="en-GB" sz="900" i="1" dirty="0">
                <a:solidFill>
                  <a:srgbClr val="96989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Monkey() {}</a:t>
            </a:r>
            <a:b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b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static </a:t>
            </a:r>
            <a:r>
              <a:rPr lang="en-GB" sz="9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MonkeyBuilder</a:t>
            </a:r>
            <a:r>
              <a:rPr lang="en-GB" sz="9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9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builder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return new </a:t>
            </a:r>
            <a:r>
              <a:rPr lang="en-GB" sz="9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MonkeyBuilder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  <a:t>@Override</a:t>
            </a:r>
            <a:br>
              <a:rPr lang="en-GB" sz="9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5E8287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</a:t>
            </a:r>
            <a:r>
              <a:rPr lang="en-GB" sz="9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900" dirty="0" err="1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toString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return </a:t>
            </a:r>
            <a:r>
              <a:rPr lang="en-GB" sz="9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"Monkey{"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+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9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"name='"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+ </a:t>
            </a:r>
            <a:r>
              <a:rPr lang="en-GB" sz="9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name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+ </a:t>
            </a:r>
            <a:r>
              <a:rPr lang="en-GB" sz="9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9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\'</a:t>
            </a:r>
            <a:r>
              <a:rPr lang="en-GB" sz="9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'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+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9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", age="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+ </a:t>
            </a:r>
            <a:r>
              <a:rPr lang="en-GB" sz="9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age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+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9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", food="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+ </a:t>
            </a:r>
            <a:r>
              <a:rPr lang="en-GB" sz="9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food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+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9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'}'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static class </a:t>
            </a:r>
            <a:r>
              <a:rPr lang="en-GB" sz="9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MonkeyBuilder</a:t>
            </a:r>
            <a:r>
              <a:rPr lang="en-GB" sz="9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{}</a:t>
            </a:r>
          </a:p>
          <a:p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</a:t>
            </a:r>
            <a:r>
              <a:rPr lang="en-GB" sz="9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enum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900" dirty="0">
                <a:solidFill>
                  <a:srgbClr val="94AE57"/>
                </a:solidFill>
                <a:effectLst/>
                <a:latin typeface="Menlo" panose="020B0609030804020204" pitchFamily="49" charset="0"/>
              </a:rPr>
              <a:t>Food </a:t>
            </a: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900" b="1" i="1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BANANNA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,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900" b="1" i="1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APPLE</a:t>
            </a:r>
            <a:br>
              <a:rPr lang="en-GB" sz="900" b="1" i="1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</a:br>
            <a:r>
              <a:rPr lang="en-GB" sz="900" b="1" i="1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static void </a:t>
            </a:r>
            <a:r>
              <a:rPr lang="en-GB" sz="9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9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[] </a:t>
            </a:r>
            <a:r>
              <a:rPr lang="en-GB" sz="9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9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 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9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</a:t>
            </a:r>
            <a:r>
              <a:rPr lang="en-GB" sz="9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i="1" dirty="0" err="1">
                <a:solidFill>
                  <a:srgbClr val="CC6666"/>
                </a:solidFill>
                <a:effectLst/>
                <a:latin typeface="Menlo" panose="020B0609030804020204" pitchFamily="49" charset="0"/>
              </a:rPr>
              <a:t>builder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age(</a:t>
            </a:r>
            <a:r>
              <a:rPr lang="en-GB" sz="900" dirty="0">
                <a:solidFill>
                  <a:srgbClr val="8ABEB7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name(</a:t>
            </a:r>
            <a:r>
              <a:rPr lang="en-GB" sz="9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"Coco"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food(</a:t>
            </a:r>
            <a:r>
              <a:rPr lang="en-GB" sz="900" dirty="0" err="1">
                <a:solidFill>
                  <a:srgbClr val="94AE57"/>
                </a:solidFill>
                <a:effectLst/>
                <a:latin typeface="Menlo" panose="020B0609030804020204" pitchFamily="49" charset="0"/>
              </a:rPr>
              <a:t>Food</a:t>
            </a:r>
            <a:r>
              <a:rPr lang="en-GB" sz="9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b="1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APPLE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build()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9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9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b="1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9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9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9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"Monkey -&gt; " 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+ </a:t>
            </a: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monkey)</a:t>
            </a: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9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9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BC7EB-029D-5263-6D33-4D027F826DF9}"/>
              </a:ext>
            </a:extLst>
          </p:cNvPr>
          <p:cNvSpPr txBox="1"/>
          <p:nvPr/>
        </p:nvSpPr>
        <p:spPr>
          <a:xfrm>
            <a:off x="6456042" y="1373571"/>
            <a:ext cx="3744416" cy="4401205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static class </a:t>
            </a:r>
            <a:r>
              <a:rPr lang="en-GB" sz="10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MonkeyBuilder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int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private </a:t>
            </a:r>
            <a:r>
              <a:rPr lang="en-GB" sz="1000" dirty="0">
                <a:solidFill>
                  <a:srgbClr val="94AE57"/>
                </a:solidFill>
                <a:effectLst/>
                <a:latin typeface="Menlo" panose="020B0609030804020204" pitchFamily="49" charset="0"/>
              </a:rPr>
              <a:t>Food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food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</a:t>
            </a:r>
            <a:r>
              <a:rPr lang="en-GB" sz="10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MonkeyBuilder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return this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</a:t>
            </a:r>
            <a:r>
              <a:rPr lang="en-GB" sz="10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MonkeyBuilder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int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return this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</a:t>
            </a:r>
            <a:r>
              <a:rPr lang="en-GB" sz="10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MonkeyBuilder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food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000" dirty="0">
                <a:solidFill>
                  <a:srgbClr val="94AE57"/>
                </a:solidFill>
                <a:effectLst/>
                <a:latin typeface="Menlo" panose="020B0609030804020204" pitchFamily="49" charset="0"/>
              </a:rPr>
              <a:t>Food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food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food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food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return this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 </a:t>
            </a:r>
            <a:r>
              <a:rPr lang="en-GB" sz="10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Monkey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new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Monkey()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food</a:t>
            </a:r>
            <a:r>
              <a:rPr lang="en-GB" sz="10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000" dirty="0" err="1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GB" sz="10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0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food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0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return </a:t>
            </a:r>
            <a:r>
              <a:rPr lang="en-GB" sz="10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monkey</a:t>
            </a: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0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0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endParaRPr lang="en-GB" sz="1000" dirty="0">
              <a:solidFill>
                <a:srgbClr val="C5C8C6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FD5A0066-DE90-61CA-4388-2CCDAA50B0B5}"/>
              </a:ext>
            </a:extLst>
          </p:cNvPr>
          <p:cNvSpPr/>
          <p:nvPr/>
        </p:nvSpPr>
        <p:spPr>
          <a:xfrm rot="3485134">
            <a:off x="5033785" y="2206021"/>
            <a:ext cx="288032" cy="273630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1459530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2B28-399B-B183-B2E2-3C2DFEC4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Builder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91408-170F-B592-FE74-9E94F03F0615}"/>
              </a:ext>
            </a:extLst>
          </p:cNvPr>
          <p:cNvSpPr txBox="1"/>
          <p:nvPr/>
        </p:nvSpPr>
        <p:spPr>
          <a:xfrm>
            <a:off x="1919536" y="1364555"/>
            <a:ext cx="6306535" cy="4789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4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class </a:t>
            </a:r>
            <a:r>
              <a:rPr lang="en-GB" sz="14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TestBuilder</a:t>
            </a:r>
            <a:r>
              <a:rPr lang="en-GB" sz="14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400" dirty="0">
                <a:solidFill>
                  <a:srgbClr val="B294BB"/>
                </a:solidFill>
                <a:effectLst/>
                <a:latin typeface="Menlo" panose="020B0609030804020204" pitchFamily="49" charset="0"/>
              </a:rPr>
              <a:t>public static void </a:t>
            </a:r>
            <a:r>
              <a:rPr lang="en-GB" sz="1400" dirty="0">
                <a:solidFill>
                  <a:srgbClr val="81A2B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[] </a:t>
            </a:r>
            <a:r>
              <a:rPr lang="en-GB" sz="14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4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4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Customer 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bob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4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Customer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i="1" dirty="0" err="1">
                <a:solidFill>
                  <a:srgbClr val="CC6666"/>
                </a:solidFill>
                <a:effectLst/>
                <a:latin typeface="Menlo" panose="020B0609030804020204" pitchFamily="49" charset="0"/>
              </a:rPr>
              <a:t>builderOf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"bob"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"smith"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withAddress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"7 </a:t>
            </a:r>
            <a:r>
              <a:rPr lang="en-GB" sz="1400" dirty="0" err="1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Beachamp</a:t>
            </a:r>
            <a:r>
              <a:rPr lang="en-GB" sz="14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 Road"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withAge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8ABEB7"/>
                </a:solidFill>
                <a:effectLst/>
                <a:latin typeface="Menlo" panose="020B0609030804020204" pitchFamily="49" charset="0"/>
              </a:rPr>
              <a:t>68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withPhoneNumber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"7049653"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withSex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Customer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94AE57"/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1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MALE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build()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4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1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(bob)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400" dirty="0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Patient </a:t>
            </a:r>
            <a:r>
              <a:rPr lang="en-GB" sz="14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sam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4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Patient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i="1" dirty="0" err="1">
                <a:solidFill>
                  <a:srgbClr val="CC6666"/>
                </a:solidFill>
                <a:effectLst/>
                <a:latin typeface="Menlo" panose="020B0609030804020204" pitchFamily="49" charset="0"/>
              </a:rPr>
              <a:t>builderOf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"Sam"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"Waldron"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with(</a:t>
            </a:r>
            <a:r>
              <a:rPr lang="en-GB" sz="14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builder 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-&gt; </a:t>
            </a:r>
            <a:r>
              <a:rPr lang="en-GB" sz="14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GB" sz="14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GB" sz="14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builder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age</a:t>
            </a:r>
            <a:r>
              <a:rPr lang="en-GB" sz="14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400" dirty="0">
                <a:solidFill>
                  <a:srgbClr val="8ABEB7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GB" sz="14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builder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address</a:t>
            </a:r>
            <a:r>
              <a:rPr lang="en-GB" sz="14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4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”59 Barns Lane"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GB" sz="14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builder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phoneNumber</a:t>
            </a:r>
            <a:r>
              <a:rPr lang="en-GB" sz="14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400" dirty="0">
                <a:solidFill>
                  <a:srgbClr val="B5BD68"/>
                </a:solidFill>
                <a:effectLst/>
                <a:latin typeface="Menlo" panose="020B0609030804020204" pitchFamily="49" charset="0"/>
              </a:rPr>
              <a:t>"0118996722"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        </a:t>
            </a:r>
            <a:r>
              <a:rPr lang="en-GB" sz="14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builder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400" dirty="0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sz="14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Patient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94AE57"/>
                </a:solidFill>
                <a:effectLst/>
                <a:latin typeface="Menlo" panose="020B0609030804020204" pitchFamily="49" charset="0"/>
              </a:rPr>
              <a:t>Sex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1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FEMALE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        </a:t>
            </a:r>
            <a:r>
              <a:rPr lang="en-GB" sz="1400" dirty="0">
                <a:solidFill>
                  <a:srgbClr val="8C01B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build()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GB" sz="1400" dirty="0" err="1">
                <a:solidFill>
                  <a:srgbClr val="F0C674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1" i="1" dirty="0" err="1">
                <a:solidFill>
                  <a:srgbClr val="DE935F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400" dirty="0" err="1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sam</a:t>
            </a: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;</a:t>
            </a:r>
            <a:b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ED1CF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4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GB" sz="1400" dirty="0">
                <a:solidFill>
                  <a:srgbClr val="0E7F8E"/>
                </a:solidFill>
                <a:effectLst/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C5C8C6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B0A6D5-D22F-CFD7-CF1E-D62540447A22}"/>
              </a:ext>
            </a:extLst>
          </p:cNvPr>
          <p:cNvSpPr txBox="1"/>
          <p:nvPr/>
        </p:nvSpPr>
        <p:spPr>
          <a:xfrm>
            <a:off x="7743823" y="2141795"/>
            <a:ext cx="252864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Traditional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D1EC1-7630-8003-4AC2-1C692148E2E3}"/>
              </a:ext>
            </a:extLst>
          </p:cNvPr>
          <p:cNvSpPr txBox="1"/>
          <p:nvPr/>
        </p:nvSpPr>
        <p:spPr>
          <a:xfrm>
            <a:off x="8328248" y="4077072"/>
            <a:ext cx="297870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Using Java8 Consumers</a:t>
            </a:r>
          </a:p>
        </p:txBody>
      </p:sp>
    </p:spTree>
    <p:extLst>
      <p:ext uri="{BB962C8B-B14F-4D97-AF65-F5344CB8AC3E}">
        <p14:creationId xmlns:p14="http://schemas.microsoft.com/office/powerpoint/2010/main" val="9673176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773-D8FF-CB37-3434-631FCD1117AD}"/>
              </a:ext>
            </a:extLst>
          </p:cNvPr>
          <p:cNvSpPr txBox="1"/>
          <p:nvPr/>
        </p:nvSpPr>
        <p:spPr>
          <a:xfrm>
            <a:off x="479376" y="1371600"/>
            <a:ext cx="11377344" cy="369332"/>
          </a:xfrm>
          <a:prstGeom prst="rect">
            <a:avLst/>
          </a:prstGeom>
          <a:solidFill>
            <a:srgbClr val="941651"/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visitor pattern when you want to add behaviour to a class but don’t want that class to contain the behaviour.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BF1D5-4203-83D9-1FBF-C1558E2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1736368"/>
            <a:ext cx="5370548" cy="4608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AE688B-269A-ACB4-9D86-69D16E9520A4}"/>
              </a:ext>
            </a:extLst>
          </p:cNvPr>
          <p:cNvSpPr txBox="1"/>
          <p:nvPr/>
        </p:nvSpPr>
        <p:spPr>
          <a:xfrm>
            <a:off x="6096000" y="2518172"/>
            <a:ext cx="537054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Adding the functionality provided to the class would break the Single Responsibility Principle – the objects don’t care about the new functionality which is required by another Actor.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306F1-DB21-4B27-D49D-3FD4F0342E5B}"/>
              </a:ext>
            </a:extLst>
          </p:cNvPr>
          <p:cNvSpPr txBox="1"/>
          <p:nvPr/>
        </p:nvSpPr>
        <p:spPr>
          <a:xfrm>
            <a:off x="6067772" y="4311075"/>
            <a:ext cx="5370548" cy="92333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also violates the Open Close Principle because each time new functionality is required it would have to be added to the class.</a:t>
            </a:r>
          </a:p>
        </p:txBody>
      </p:sp>
    </p:spTree>
    <p:extLst>
      <p:ext uri="{BB962C8B-B14F-4D97-AF65-F5344CB8AC3E}">
        <p14:creationId xmlns:p14="http://schemas.microsoft.com/office/powerpoint/2010/main" val="32334938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773-D8FF-CB37-3434-631FCD1117AD}"/>
              </a:ext>
            </a:extLst>
          </p:cNvPr>
          <p:cNvSpPr txBox="1"/>
          <p:nvPr/>
        </p:nvSpPr>
        <p:spPr>
          <a:xfrm>
            <a:off x="479376" y="1371600"/>
            <a:ext cx="1137734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85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Shape example – we want to out an output format functionality to the Shape classes – without adding that functionality to the Shape classes.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BF1D5-4203-83D9-1FBF-C1558E2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28" y="2085111"/>
            <a:ext cx="3940097" cy="3380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1EAA86-4A6F-9CCD-4301-8E1EAB26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22" y="1736368"/>
            <a:ext cx="6139517" cy="460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6191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 - Coupling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773-D8FF-CB37-3434-631FCD1117AD}"/>
              </a:ext>
            </a:extLst>
          </p:cNvPr>
          <p:cNvSpPr txBox="1"/>
          <p:nvPr/>
        </p:nvSpPr>
        <p:spPr>
          <a:xfrm>
            <a:off x="479376" y="1371600"/>
            <a:ext cx="1137734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Visitor needs to know about the type of Shape in the original design. Because we are only using some information from the Shape we can use a default method and break the coupling.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EAA86-4A6F-9CCD-4301-8E1EAB26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170488"/>
            <a:ext cx="5563453" cy="4172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7040A-7A9B-0508-D50B-9BC51194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48840"/>
            <a:ext cx="5621181" cy="4215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8D0BF5-732B-74F6-3BDE-3B322A9D61FC}"/>
                  </a:ext>
                </a:extLst>
              </p14:cNvPr>
              <p14:cNvContentPartPr/>
              <p14:nvPr/>
            </p14:nvContentPartPr>
            <p14:xfrm>
              <a:off x="8706300" y="2551620"/>
              <a:ext cx="2902320" cy="2893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8D0BF5-732B-74F6-3BDE-3B322A9D61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7660" y="2542980"/>
                <a:ext cx="2919960" cy="29113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51AF7F6-4FFA-CC38-4994-E060B7B36F0C}"/>
              </a:ext>
            </a:extLst>
          </p:cNvPr>
          <p:cNvSpPr txBox="1"/>
          <p:nvPr/>
        </p:nvSpPr>
        <p:spPr>
          <a:xfrm>
            <a:off x="9343728" y="5486400"/>
            <a:ext cx="226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93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this package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74BD11-2C46-D3E0-BE49-BFFE309A188C}"/>
                  </a:ext>
                </a:extLst>
              </p14:cNvPr>
              <p14:cNvContentPartPr/>
              <p14:nvPr/>
            </p14:nvContentPartPr>
            <p14:xfrm>
              <a:off x="1892783" y="3256437"/>
              <a:ext cx="2559240" cy="2064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74BD11-2C46-D3E0-BE49-BFFE309A18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4143" y="3247437"/>
                <a:ext cx="2576880" cy="2082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6D8F55-A01B-3FDC-A491-31F2F582484B}"/>
              </a:ext>
            </a:extLst>
          </p:cNvPr>
          <p:cNvSpPr txBox="1"/>
          <p:nvPr/>
        </p:nvSpPr>
        <p:spPr>
          <a:xfrm>
            <a:off x="3172403" y="5321037"/>
            <a:ext cx="226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93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Cyclic Dependency</a:t>
            </a:r>
          </a:p>
        </p:txBody>
      </p:sp>
    </p:spTree>
    <p:extLst>
      <p:ext uri="{BB962C8B-B14F-4D97-AF65-F5344CB8AC3E}">
        <p14:creationId xmlns:p14="http://schemas.microsoft.com/office/powerpoint/2010/main" val="35720027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42345</TotalTime>
  <Words>734</Words>
  <Application>Microsoft Macintosh PowerPoint</Application>
  <PresentationFormat>Widescreen</PresentationFormat>
  <Paragraphs>27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Menlo</vt:lpstr>
      <vt:lpstr>DFS</vt:lpstr>
      <vt:lpstr>29 – Clean Code – Design Patterns –Builder and Visitor Patterns</vt:lpstr>
      <vt:lpstr>The Builder Pattern</vt:lpstr>
      <vt:lpstr>Basic builder pattern</vt:lpstr>
      <vt:lpstr>Functional Builder</vt:lpstr>
      <vt:lpstr>Visitor Pattern</vt:lpstr>
      <vt:lpstr>Visitor Pattern</vt:lpstr>
      <vt:lpstr>Visitor Pattern - Coupling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90</cp:revision>
  <dcterms:created xsi:type="dcterms:W3CDTF">2022-08-24T15:23:13Z</dcterms:created>
  <dcterms:modified xsi:type="dcterms:W3CDTF">2023-02-03T09:05:13Z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